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30"/>
  </p:notesMasterIdLst>
  <p:handoutMasterIdLst>
    <p:handoutMasterId r:id="rId31"/>
  </p:handoutMasterIdLst>
  <p:sldIdLst>
    <p:sldId id="724" r:id="rId3"/>
    <p:sldId id="752" r:id="rId4"/>
    <p:sldId id="742" r:id="rId5"/>
    <p:sldId id="754" r:id="rId6"/>
    <p:sldId id="743" r:id="rId7"/>
    <p:sldId id="744" r:id="rId8"/>
    <p:sldId id="756" r:id="rId9"/>
    <p:sldId id="735" r:id="rId10"/>
    <p:sldId id="757" r:id="rId11"/>
    <p:sldId id="746" r:id="rId12"/>
    <p:sldId id="758" r:id="rId13"/>
    <p:sldId id="736" r:id="rId14"/>
    <p:sldId id="759" r:id="rId15"/>
    <p:sldId id="747" r:id="rId16"/>
    <p:sldId id="760" r:id="rId17"/>
    <p:sldId id="748" r:id="rId18"/>
    <p:sldId id="761" r:id="rId19"/>
    <p:sldId id="749" r:id="rId20"/>
    <p:sldId id="762" r:id="rId21"/>
    <p:sldId id="728" r:id="rId22"/>
    <p:sldId id="763" r:id="rId23"/>
    <p:sldId id="739" r:id="rId24"/>
    <p:sldId id="741" r:id="rId25"/>
    <p:sldId id="765" r:id="rId26"/>
    <p:sldId id="750" r:id="rId27"/>
    <p:sldId id="766" r:id="rId28"/>
    <p:sldId id="732" r:id="rId29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FF3300"/>
    <a:srgbClr val="002060"/>
    <a:srgbClr val="006600"/>
    <a:srgbClr val="CDFFE4"/>
    <a:srgbClr val="40AEF2"/>
    <a:srgbClr val="004DE6"/>
    <a:srgbClr val="0E86D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00" autoAdjust="0"/>
    <p:restoredTop sz="87792" autoAdjust="0"/>
  </p:normalViewPr>
  <p:slideViewPr>
    <p:cSldViewPr>
      <p:cViewPr varScale="1">
        <p:scale>
          <a:sx n="129" d="100"/>
          <a:sy n="129" d="100"/>
        </p:scale>
        <p:origin x="648" y="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51544601557246E-2"/>
          <c:y val="3.1690479517560675E-2"/>
          <c:w val="0.95929738605890313"/>
          <c:h val="0.85415188382546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01E-4B50-90EE-D1DA634CFD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01E-4B50-90EE-D1DA634CFD9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801E-4B50-90EE-D1DA634CFD9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801E-4B50-90EE-D1DA634CFD9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801E-4B50-90EE-D1DA634CFD99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1E-4B50-90EE-D1DA634CF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exp"/>
            <c:intercept val="1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1E-4B50-90EE-D1DA634CF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64320"/>
        <c:axId val="7865856"/>
      </c:barChart>
      <c:catAx>
        <c:axId val="78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865856"/>
        <c:crosses val="autoZero"/>
        <c:auto val="1"/>
        <c:lblAlgn val="ctr"/>
        <c:lblOffset val="100"/>
        <c:noMultiLvlLbl val="0"/>
      </c:catAx>
      <c:valAx>
        <c:axId val="7865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86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0.80712</cdr:x>
      <cdr:y>0.7835</cdr:y>
    </cdr:from>
    <cdr:to>
      <cdr:x>0.93706</cdr:x>
      <cdr:y>0.85437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0208" y="318412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9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924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06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8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13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6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40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760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0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64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4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11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97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10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6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35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9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35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2146EF-9F52-4D5B-8088-FC6CE84F26C6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1BE612-8C4D-4506-BDFE-5AC55517B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53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88DD-2A22-4B58-8DCA-3F02D7310A77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9A417-ED17-42E2-8B7B-3085EA1B9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06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A3EFD3-C07B-45CF-B4B3-6530C160FF92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04A8CF-260E-4124-AC53-AA00FD56E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36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5184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78A629-4260-4817-AE5F-BFC6E5D7B001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A3DDBC-A82B-41E5-90C1-44B562FBF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9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E40BB9-F058-46B7-B2A4-3230E9BB29C7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7AB27-8527-4066-85C7-6631AA86B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89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025C56-8C0D-40E0-B316-0FD09AF05A5E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01337-7B32-459B-828A-3AF547DA0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82B9F1-0EFB-493C-8AF7-6B9C71B2F847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34A90-D498-4852-A714-CBB0959109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26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38C0A7-469C-4157-83C9-8F562C073DB7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F00FD3-E854-4B6B-A365-3A611B2A99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0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8E8429-C4B2-492C-BCAC-6ECFE23FA543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29CCD6-5154-4AE1-A7D7-40894D1E2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9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C6E199-B6BF-4ABC-A1B3-1BCFBB2939EE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5C314-314B-4144-83EE-5B07908BF4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BEC75A-97AA-4549-83D5-0064093C3128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8B3DD5-1DC6-47B3-979F-D65F10E8CB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05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09044C-42D2-4BAC-8812-C4C559622D76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71566-2114-4DD5-8F25-31CEA2D72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0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55DB2-9E60-4777-9A99-725B4040EA75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5FBC56-1E5E-4660-990A-8D587E416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72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F8321F-4BED-4FC2-8D3E-A6A93D34CF95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588784-5740-4A91-8611-27C9AFDC55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03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5AC13F-24DA-4043-87DA-448A75E38CF2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09E29-5492-47C7-BA7A-03F94D33D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8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8A888F-42B6-404C-8EE1-191068261FED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66D8DE-3440-43E6-A266-6319D09B91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8D8A30-AEA5-4F9B-AF98-064B6D16C2E1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2F8A28-D396-479F-884F-C2C581D4BA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2D2528-1102-4173-9515-D88A840BC28D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6A039-42FF-4558-B472-64A5FCE53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39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D7B76-812C-4AD6-830F-34A7F5D20C57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D6E15F-B2B5-42A0-A9AE-A1A964B068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8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E64E11-630A-49E3-8F99-237F8A14A076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CAF0E-6424-4971-A07D-4C1D72158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7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8C6581-EC29-4AE9-A07D-2B589C5954E2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1368B2-60D3-4C95-84E7-481E17B75D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1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F87FD5-39C4-40D8-AA58-7F3021AF835D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0957C3-B50F-418F-918C-A61266389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60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AA83D2-3DE8-4510-8810-00E9178381AD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0C1C932-2FF3-475F-BE4E-EB68C71CA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28" r:id="rId12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/>
              <a:pPr>
                <a:defRPr/>
              </a:pPr>
              <a:t>13.07.2018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 defTabSz="685749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90BA10-4258-4E65-B424-1D6E144512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6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7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20638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251" y="138866"/>
            <a:ext cx="388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мобильного телефона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4 нарушения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348" y="1761719"/>
            <a:ext cx="1674186" cy="270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5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15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июня </a:t>
            </a:r>
            <a:endParaRPr lang="ru-RU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1" y="919614"/>
            <a:ext cx="1716134" cy="3099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5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 июня</a:t>
            </a:r>
            <a:endParaRPr lang="ru-RU" sz="15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72387" y="973832"/>
            <a:ext cx="1674186" cy="270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15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6 июня</a:t>
            </a:r>
            <a:endParaRPr lang="ru-RU" sz="12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41" y="2166006"/>
            <a:ext cx="4219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5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altLang="zh-CN" sz="165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Нижнекамск, СОШ № 10, ППЭ 4001</a:t>
            </a:r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4688" y="1308627"/>
            <a:ext cx="269695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5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Кайбицкий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р-н, ППЭ 3101</a:t>
            </a:r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68037" y="3169374"/>
            <a:ext cx="4219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5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Дрожжановский</a:t>
            </a:r>
            <a:r>
              <a:rPr lang="ru-RU" altLang="zh-CN" sz="165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р-н, ППЭ 2701</a:t>
            </a:r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2" y="1247755"/>
            <a:ext cx="4448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Гимназия № 8, г. Казань, ППЭ 6001</a:t>
            </a:r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1420" y="129533"/>
            <a:ext cx="547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справочных материалов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сдачи ЕГЭ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 нарушение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96590" y="3084257"/>
            <a:ext cx="170249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83064" y="2437346"/>
            <a:ext cx="21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Утечка в Интернет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72" y="2982024"/>
            <a:ext cx="3394788" cy="17840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80682" y="2516808"/>
            <a:ext cx="42191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5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altLang="zh-CN" sz="165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Нурлат, ППЭ 4205 (организатор)</a:t>
            </a:r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7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9099"/>
            <a:ext cx="648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ПЕРЕПУТАЛИ ПАКЕТЫ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 РАЙОН</a:t>
            </a:r>
            <a:endParaRPr lang="ru-RU" dirty="0"/>
          </a:p>
        </p:txBody>
      </p:sp>
      <p:pic>
        <p:nvPicPr>
          <p:cNvPr id="1030" name="Picture 6" descr="http://russia58.tv/ruws-content/uploads/2018/03/ege21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9" y="736090"/>
            <a:ext cx="8280920" cy="39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54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69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резка ибрагимова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752" y="-28887"/>
            <a:ext cx="9144000" cy="5172387"/>
          </a:xfrm>
        </p:spPr>
      </p:pic>
    </p:spTree>
    <p:extLst>
      <p:ext uri="{BB962C8B-B14F-4D97-AF65-F5344CB8AC3E}">
        <p14:creationId xmlns:p14="http://schemas.microsoft.com/office/powerpoint/2010/main" val="29858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91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49099"/>
            <a:ext cx="648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ПЕРЕПУТАЛИ ПАКЕТЫ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 РАЙОН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73"/>
            <a:ext cx="9135678" cy="51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3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resent5.com/presentation/a68136a2ca04d62999c371114192c37a/imag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147814"/>
            <a:ext cx="437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>
                <a:solidFill>
                  <a:srgbClr val="FF0000"/>
                </a:solidFill>
              </a:rPr>
              <a:t>подписаны протоколы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Гимназия № 8, г. Казань </a:t>
            </a:r>
          </a:p>
        </p:txBody>
      </p:sp>
    </p:spTree>
    <p:extLst>
      <p:ext uri="{BB962C8B-B14F-4D97-AF65-F5344CB8AC3E}">
        <p14:creationId xmlns:p14="http://schemas.microsoft.com/office/powerpoint/2010/main" val="34092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38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2"/>
          <p:cNvSpPr txBox="1">
            <a:spLocks noGrp="1"/>
          </p:cNvSpPr>
          <p:nvPr>
            <p:ph type="title"/>
          </p:nvPr>
        </p:nvSpPr>
        <p:spPr>
          <a:xfrm>
            <a:off x="301824" y="96441"/>
            <a:ext cx="8158608" cy="464939"/>
          </a:xfrm>
        </p:spPr>
        <p:txBody>
          <a:bodyPr/>
          <a:lstStyle/>
          <a:p>
            <a:r>
              <a:rPr lang="ru-RU" altLang="ru-RU" sz="1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Нарушения порядка проведения ГИА 2018 в разрезе субъектов РФ</a:t>
            </a:r>
          </a:p>
        </p:txBody>
      </p:sp>
      <p:sp>
        <p:nvSpPr>
          <p:cNvPr id="52227" name="Текст 5"/>
          <p:cNvSpPr txBox="1">
            <a:spLocks noGrp="1"/>
          </p:cNvSpPr>
          <p:nvPr>
            <p:ph type="body" sz="quarter" idx="4294967295"/>
          </p:nvPr>
        </p:nvSpPr>
        <p:spPr>
          <a:xfrm>
            <a:off x="301824" y="781050"/>
            <a:ext cx="7545586" cy="4029075"/>
          </a:xfrm>
        </p:spPr>
        <p:txBody>
          <a:bodyPr/>
          <a:lstStyle/>
          <a:p>
            <a:pPr marL="0" indent="0" algn="ctr"/>
            <a:r>
              <a:rPr lang="ru-RU" altLang="ru-RU" sz="1313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 algn="ctr"/>
            <a:endParaRPr lang="ru-RU" altLang="ru-RU" sz="1313" dirty="0">
              <a:latin typeface="Arial" pitchFamily="34" charset="0"/>
              <a:cs typeface="Arial" pitchFamily="34" charset="0"/>
            </a:endParaRPr>
          </a:p>
          <a:p>
            <a:pPr marL="0" indent="0" algn="ctr"/>
            <a:endParaRPr lang="ru-RU" altLang="ru-RU" sz="1313" dirty="0">
              <a:latin typeface="Arial" pitchFamily="34" charset="0"/>
              <a:cs typeface="Arial" pitchFamily="34" charset="0"/>
            </a:endParaRPr>
          </a:p>
          <a:p>
            <a:pPr marL="0" indent="0" algn="ctr"/>
            <a:endParaRPr lang="ru-RU" altLang="ru-RU" sz="1313" dirty="0">
              <a:latin typeface="Arial" pitchFamily="34" charset="0"/>
              <a:cs typeface="Arial" pitchFamily="34" charset="0"/>
            </a:endParaRPr>
          </a:p>
          <a:p>
            <a:pPr marL="0" indent="0"/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28" name="Диаграмма 6"/>
          <p:cNvGraphicFramePr>
            <a:graphicFrameLocks/>
          </p:cNvGraphicFramePr>
          <p:nvPr/>
        </p:nvGraphicFramePr>
        <p:xfrm>
          <a:off x="2008584" y="525661"/>
          <a:ext cx="4738688" cy="439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12638103" imgH="11723624" progId="Excel.Chart.8">
                  <p:embed/>
                </p:oleObj>
              </mc:Choice>
              <mc:Fallback>
                <p:oleObj r:id="rId4" imgW="12638103" imgH="11723624" progId="Excel.Chart.8">
                  <p:embed/>
                  <p:pic>
                    <p:nvPicPr>
                      <p:cNvPr id="52228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584" y="525661"/>
                        <a:ext cx="4738688" cy="4396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077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388" y="123825"/>
            <a:ext cx="9289156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Несвоевременное начало: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27665"/>
              </p:ext>
            </p:extLst>
          </p:nvPr>
        </p:nvGraphicFramePr>
        <p:xfrm>
          <a:off x="0" y="0"/>
          <a:ext cx="9143999" cy="4830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593">
                  <a:extLst>
                    <a:ext uri="{9D8B030D-6E8A-4147-A177-3AD203B41FA5}">
                      <a16:colId xmlns:a16="http://schemas.microsoft.com/office/drawing/2014/main" val="1806348020"/>
                    </a:ext>
                  </a:extLst>
                </a:gridCol>
              </a:tblGrid>
              <a:tr h="113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Район, город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(ППЭ)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Время начала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экзамена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Дата экзамена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Казань, СОШ № 153, ППЭ 5603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11:24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июня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Русск.яз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Н.Челны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СОШ № 46, ППЭ 2608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11:07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 мая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(Мат. Баз.)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11:02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июня (Физ., хим.)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Казань, Гимназия, № 8,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ППЭ 6001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10:58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 мая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(Мат. Баз.)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Казань, СОШ № 72, ППЭ 6002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10:53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+mn-lt"/>
                        </a:rPr>
                        <a:t>14 июня (Обществ.)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Азнакаевский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р-н, СОШ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№ 5, ППЭ 1104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10:50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июня (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Русск.яз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Казань,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Гимназия № 6, ППЭ 5906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10:48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июня (Мат.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Проф.)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308112675"/>
                  </a:ext>
                </a:extLst>
              </a:tr>
              <a:tr h="50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Аксубаевский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р-н, СОШ № 3, ППЭ 1201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10:46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 мая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(Мат. Баз.)</a:t>
                      </a: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171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1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1" y="1374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388" y="123825"/>
            <a:ext cx="9289156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Несвоевременное начало: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44525"/>
              </p:ext>
            </p:extLst>
          </p:nvPr>
        </p:nvGraphicFramePr>
        <p:xfrm>
          <a:off x="0" y="-13341"/>
          <a:ext cx="9143999" cy="4920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№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Район, город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(ППЭ)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Метки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Н. Челны,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ППЭ 2625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Н.Челны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, ППЭ 2611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Бавлы, ППЭ 2002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5513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5569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6003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3101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308112675"/>
                  </a:ext>
                </a:extLst>
              </a:tr>
              <a:tr h="269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5927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3101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44648348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ППЭ 6002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2117670309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Нижнекамск, ППЭ 4002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3373896261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Нижнекамск, ППЭ 4004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253629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5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1" y="1374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388" y="123825"/>
            <a:ext cx="9289156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Несвоевременное начало: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02564"/>
              </p:ext>
            </p:extLst>
          </p:nvPr>
        </p:nvGraphicFramePr>
        <p:xfrm>
          <a:off x="0" y="-13341"/>
          <a:ext cx="9143999" cy="4802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7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№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Район, город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(ППЭ)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Неотработанные метки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Казань,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СОШ № 153, ППЭ 5603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 июня (Русск. Яз.)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Азнакаевский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р-н,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СОШ № 5, ППЭ 1104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Казань, СОШ № 127, ППЭ 5927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4 июня (История)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Казань, СОШ № 81, ППЭ 5602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 июня (Обществ.)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Елабуга, СОШ № 9, ППЭ 2801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05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17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35"/>
            <a:ext cx="9144000" cy="52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0" y="19240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4000" b="1" dirty="0" smtClean="0">
                <a:solidFill>
                  <a:srgbClr val="0070C0"/>
                </a:solidFill>
                <a:latin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4880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24" y="211753"/>
            <a:ext cx="6733952" cy="49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314" y="187868"/>
            <a:ext cx="655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В ИНТЕРНЕТЕ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2" y="-64744"/>
            <a:ext cx="9133378" cy="51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2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-14208" y="0"/>
            <a:ext cx="9158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86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fanaseva\Desktop\Августовка 2014, 2015, 2016, 2017\Августовка 2017\Доклад министра\От Адели\Актуальные\фон презентация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2" y="-40873"/>
            <a:ext cx="9144000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6628" name="Picture 4" descr="C:\Users\Afanaseva\Desktop\Августовка 2014, 2015, 2016, 2017\Августовка 2017\Доклад министра\От Адели\Оптимальные размеры\лого_пн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663"/>
            <a:ext cx="6238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002090"/>
            <a:ext cx="87130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endParaRPr lang="ru-RU" sz="2200" b="1" dirty="0" smtClean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22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 </a:t>
            </a: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lvl="0" hangingPunct="0"/>
            <a:endParaRPr lang="ru-RU" sz="22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823" y="301209"/>
            <a:ext cx="655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НАРУШЕНИЙ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39872805"/>
              </p:ext>
            </p:extLst>
          </p:nvPr>
        </p:nvGraphicFramePr>
        <p:xfrm>
          <a:off x="971600" y="978274"/>
          <a:ext cx="6901783" cy="369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73524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39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25728" y="1564466"/>
            <a:ext cx="8945438" cy="21082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ГИА 2018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Татарстан </a:t>
            </a:r>
          </a:p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pic>
        <p:nvPicPr>
          <p:cNvPr id="25604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3825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4047" y="3507134"/>
            <a:ext cx="3960441" cy="1512888"/>
          </a:xfrm>
          <a:prstGeom prst="rect">
            <a:avLst/>
          </a:prstGeom>
          <a:ln>
            <a:noFill/>
          </a:ln>
          <a:effectLst/>
        </p:spPr>
        <p:txBody>
          <a:bodyPr lIns="91410" tIns="45705" rIns="91410" bIns="4570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ru-RU" sz="1900" b="1" dirty="0" err="1" smtClean="0">
                <a:solidFill>
                  <a:schemeClr val="accent5">
                    <a:lumMod val="50000"/>
                  </a:schemeClr>
                </a:solidFill>
              </a:rPr>
              <a:t>Гречанникова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 Наталья Вадимовна,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министра – руководитель Департамента надзора и контроля в сфере образования</a:t>
            </a:r>
            <a:endParaRPr lang="ru-RU" sz="19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11557</TotalTime>
  <Words>709</Words>
  <Application>Microsoft Office PowerPoint</Application>
  <PresentationFormat>Экран (16:9)</PresentationFormat>
  <Paragraphs>223</Paragraphs>
  <Slides>27</Slides>
  <Notes>19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2_Office Theme</vt:lpstr>
      <vt:lpstr>1_Office Theme</vt:lpstr>
      <vt:lpstr>Диаграмма Microsoft Excel</vt:lpstr>
      <vt:lpstr>Презентация PowerPoint</vt:lpstr>
      <vt:lpstr>Нарушения порядка проведения ГИА 2018 в разрезе субъектов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Пользователь Windows</cp:lastModifiedBy>
  <cp:revision>1116</cp:revision>
  <cp:lastPrinted>2017-02-13T05:55:39Z</cp:lastPrinted>
  <dcterms:created xsi:type="dcterms:W3CDTF">2014-03-04T07:12:45Z</dcterms:created>
  <dcterms:modified xsi:type="dcterms:W3CDTF">2018-07-13T13:52:41Z</dcterms:modified>
</cp:coreProperties>
</file>